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87" r:id="rId5"/>
    <p:sldId id="371" r:id="rId6"/>
    <p:sldId id="319" r:id="rId7"/>
    <p:sldId id="320" r:id="rId8"/>
    <p:sldId id="321" r:id="rId9"/>
    <p:sldId id="322" r:id="rId10"/>
    <p:sldId id="373" r:id="rId11"/>
    <p:sldId id="374" r:id="rId12"/>
    <p:sldId id="258" r:id="rId13"/>
    <p:sldId id="274" r:id="rId14"/>
    <p:sldId id="275" r:id="rId15"/>
    <p:sldId id="276" r:id="rId16"/>
    <p:sldId id="277" r:id="rId17"/>
    <p:sldId id="279" r:id="rId18"/>
    <p:sldId id="327" r:id="rId19"/>
    <p:sldId id="280" r:id="rId20"/>
    <p:sldId id="330" r:id="rId21"/>
    <p:sldId id="329" r:id="rId22"/>
    <p:sldId id="328" r:id="rId23"/>
    <p:sldId id="331" r:id="rId24"/>
    <p:sldId id="332" r:id="rId25"/>
    <p:sldId id="333" r:id="rId26"/>
    <p:sldId id="334" r:id="rId27"/>
    <p:sldId id="335" r:id="rId28"/>
    <p:sldId id="337" r:id="rId29"/>
    <p:sldId id="317" r:id="rId30"/>
    <p:sldId id="266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91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535F5C-9E76-47D9-A386-ECF287DF34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535F5C-9E76-47D9-A386-ECF287DF34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535F5C-9E76-47D9-A386-ECF287DF34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535F5C-9E76-47D9-A386-ECF287DF34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B82E0F-AC4B-433B-8132-288156B6382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535F5C-9E76-47D9-A386-ECF287DF34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535F5C-9E76-47D9-A386-ECF287DF34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535F5C-9E76-47D9-A386-ECF287DF34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535F5C-9E76-47D9-A386-ECF287DF34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535F5C-9E76-47D9-A386-ECF287DF34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535F5C-9E76-47D9-A386-ECF287DF34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9" b="12273"/>
          <a:stretch>
            <a:fillRect/>
          </a:stretch>
        </p:blipFill>
        <p:spPr>
          <a:xfrm>
            <a:off x="0" y="0"/>
            <a:ext cx="121848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94" y="892097"/>
            <a:ext cx="7315200" cy="1324324"/>
          </a:xfrm>
        </p:spPr>
        <p:txBody>
          <a:bodyPr anchor="b">
            <a:normAutofit/>
          </a:bodyPr>
          <a:lstStyle>
            <a:lvl1pPr algn="l"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294" y="2308496"/>
            <a:ext cx="7315200" cy="903055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accent5">
                    <a:lumMod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E0EC-D685-4A79-8E0A-6A63BB69FE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531D-2246-4A9B-B77D-4AB7A6FB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889000"/>
            <a:ext cx="10516800" cy="5330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E0EC-D685-4A79-8E0A-6A63BB69FE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531D-2246-4A9B-B77D-4AB7A6FB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4280087" y="3243600"/>
            <a:ext cx="6681600" cy="626400"/>
          </a:xfrm>
        </p:spPr>
        <p:txBody>
          <a:bodyPr lIns="36000" tIns="0" rIns="0" bIns="0" anchor="ctr" anchorCtr="0">
            <a:normAutofit/>
          </a:bodyPr>
          <a:lstStyle>
            <a:lvl1pPr algn="l">
              <a:defRPr sz="3200">
                <a:solidFill>
                  <a:schemeClr val="accent5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cxnSp>
        <p:nvCxnSpPr>
          <p:cNvPr id="4" name="MH_Others_1"/>
          <p:cNvCxnSpPr/>
          <p:nvPr>
            <p:custDataLst>
              <p:tags r:id="rId2"/>
            </p:custDataLst>
          </p:nvPr>
        </p:nvCxnSpPr>
        <p:spPr>
          <a:xfrm>
            <a:off x="3755887" y="3559175"/>
            <a:ext cx="287867" cy="0"/>
          </a:xfrm>
          <a:prstGeom prst="line">
            <a:avLst/>
          </a:prstGeom>
          <a:ln>
            <a:solidFill>
              <a:schemeClr val="accent5">
                <a:lumMod val="9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E0EC-D685-4A79-8E0A-6A63BB69FE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531D-2246-4A9B-B77D-4AB7A6FB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71575"/>
            <a:ext cx="5181600" cy="49196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575"/>
            <a:ext cx="5181600" cy="49196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E0EC-D685-4A79-8E0A-6A63BB69FE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531D-2246-4A9B-B77D-4AB7A6FB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7175"/>
            <a:ext cx="10515600" cy="542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953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19300"/>
            <a:ext cx="5157787" cy="39814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953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19300"/>
            <a:ext cx="5183188" cy="39814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E0EC-D685-4A79-8E0A-6A63BB69FE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531D-2246-4A9B-B77D-4AB7A6FB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5502" y="2278779"/>
            <a:ext cx="7120996" cy="1632821"/>
          </a:xfrm>
        </p:spPr>
        <p:txBody>
          <a:bodyPr>
            <a:noAutofit/>
          </a:bodyPr>
          <a:lstStyle>
            <a:lvl1pPr algn="ctr">
              <a:defRPr sz="6200" b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E0EC-D685-4A79-8E0A-6A63BB69FE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531D-2246-4A9B-B77D-4AB7A6FB01AE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064933" y="3854450"/>
            <a:ext cx="6096000" cy="369888"/>
          </a:xfrm>
          <a:prstGeom prst="roundRect">
            <a:avLst>
              <a:gd name="adj" fmla="val 50000"/>
            </a:avLst>
          </a:prstGeom>
          <a:solidFill>
            <a:schemeClr val="accent5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2000" dirty="0">
              <a:solidFill>
                <a:schemeClr val="accent2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E0EC-D685-4A79-8E0A-6A63BB69FE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531D-2246-4A9B-B77D-4AB7A6FB01A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t="1650"/>
          <a:stretch>
            <a:fillRect/>
          </a:stretch>
        </p:blipFill>
        <p:spPr>
          <a:xfrm>
            <a:off x="0" y="0"/>
            <a:ext cx="12186336" cy="68624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201728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53130"/>
            <a:ext cx="12192000" cy="576673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9"/>
          <p:cNvSpPr/>
          <p:nvPr/>
        </p:nvSpPr>
        <p:spPr>
          <a:xfrm>
            <a:off x="0" y="124985"/>
            <a:ext cx="6576053" cy="497146"/>
          </a:xfrm>
          <a:custGeom>
            <a:avLst/>
            <a:gdLst>
              <a:gd name="connsiteX0" fmla="*/ 0 w 4932040"/>
              <a:gd name="connsiteY0" fmla="*/ 0 h 497146"/>
              <a:gd name="connsiteX1" fmla="*/ 4932040 w 4932040"/>
              <a:gd name="connsiteY1" fmla="*/ 0 h 497146"/>
              <a:gd name="connsiteX2" fmla="*/ 4932040 w 4932040"/>
              <a:gd name="connsiteY2" fmla="*/ 497146 h 497146"/>
              <a:gd name="connsiteX3" fmla="*/ 0 w 4932040"/>
              <a:gd name="connsiteY3" fmla="*/ 497146 h 497146"/>
              <a:gd name="connsiteX4" fmla="*/ 0 w 4932040"/>
              <a:gd name="connsiteY4" fmla="*/ 0 h 497146"/>
              <a:gd name="connsiteX0-1" fmla="*/ 0 w 4932040"/>
              <a:gd name="connsiteY0-2" fmla="*/ 0 h 497146"/>
              <a:gd name="connsiteX1-3" fmla="*/ 4544113 w 4932040"/>
              <a:gd name="connsiteY1-4" fmla="*/ 0 h 497146"/>
              <a:gd name="connsiteX2-5" fmla="*/ 4932040 w 4932040"/>
              <a:gd name="connsiteY2-6" fmla="*/ 497146 h 497146"/>
              <a:gd name="connsiteX3-7" fmla="*/ 0 w 4932040"/>
              <a:gd name="connsiteY3-8" fmla="*/ 497146 h 497146"/>
              <a:gd name="connsiteX4-9" fmla="*/ 0 w 4932040"/>
              <a:gd name="connsiteY4-10" fmla="*/ 0 h 4971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932040" h="497146">
                <a:moveTo>
                  <a:pt x="0" y="0"/>
                </a:moveTo>
                <a:lnTo>
                  <a:pt x="4544113" y="0"/>
                </a:lnTo>
                <a:lnTo>
                  <a:pt x="4932040" y="497146"/>
                </a:lnTo>
                <a:lnTo>
                  <a:pt x="0" y="497146"/>
                </a:lnTo>
                <a:lnTo>
                  <a:pt x="0" y="0"/>
                </a:lnTo>
                <a:close/>
              </a:path>
            </a:pathLst>
          </a:custGeom>
          <a:solidFill>
            <a:srgbClr val="3C3C3C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881010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728" y="777952"/>
            <a:ext cx="12192000" cy="93191"/>
          </a:xfrm>
          <a:prstGeom prst="rect">
            <a:avLst/>
          </a:prstGeom>
          <a:solidFill>
            <a:srgbClr val="F7F7F7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0" y="6788110"/>
            <a:ext cx="10224459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-6179" y="6733713"/>
            <a:ext cx="12192000" cy="12428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701676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8200" y="998538"/>
            <a:ext cx="10515600" cy="39338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029200"/>
            <a:ext cx="10514012" cy="11826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E0EC-D685-4A79-8E0A-6A63BB69FE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531D-2246-4A9B-B77D-4AB7A6FB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29850" y="742949"/>
            <a:ext cx="1123950" cy="543401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42949"/>
            <a:ext cx="9163050" cy="54340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E0EC-D685-4A79-8E0A-6A63BB69FE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531D-2246-4A9B-B77D-4AB7A6FB01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t="165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4634" y="41491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FE0EC-D685-4A79-8E0A-6A63BB69FE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F531D-2246-4A9B-B77D-4AB7A6FB01AE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4634" y="6733712"/>
            <a:ext cx="12196634" cy="16577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008879"/>
            <a:ext cx="10515600" cy="5168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2" name="矩形 9"/>
          <p:cNvSpPr/>
          <p:nvPr/>
        </p:nvSpPr>
        <p:spPr>
          <a:xfrm>
            <a:off x="0" y="201185"/>
            <a:ext cx="4932040" cy="648000"/>
          </a:xfrm>
          <a:custGeom>
            <a:avLst/>
            <a:gdLst>
              <a:gd name="connsiteX0" fmla="*/ 0 w 4932040"/>
              <a:gd name="connsiteY0" fmla="*/ 0 h 497146"/>
              <a:gd name="connsiteX1" fmla="*/ 4932040 w 4932040"/>
              <a:gd name="connsiteY1" fmla="*/ 0 h 497146"/>
              <a:gd name="connsiteX2" fmla="*/ 4932040 w 4932040"/>
              <a:gd name="connsiteY2" fmla="*/ 497146 h 497146"/>
              <a:gd name="connsiteX3" fmla="*/ 0 w 4932040"/>
              <a:gd name="connsiteY3" fmla="*/ 497146 h 497146"/>
              <a:gd name="connsiteX4" fmla="*/ 0 w 4932040"/>
              <a:gd name="connsiteY4" fmla="*/ 0 h 497146"/>
              <a:gd name="connsiteX0-1" fmla="*/ 0 w 4932040"/>
              <a:gd name="connsiteY0-2" fmla="*/ 0 h 497146"/>
              <a:gd name="connsiteX1-3" fmla="*/ 4544113 w 4932040"/>
              <a:gd name="connsiteY1-4" fmla="*/ 0 h 497146"/>
              <a:gd name="connsiteX2-5" fmla="*/ 4932040 w 4932040"/>
              <a:gd name="connsiteY2-6" fmla="*/ 497146 h 497146"/>
              <a:gd name="connsiteX3-7" fmla="*/ 0 w 4932040"/>
              <a:gd name="connsiteY3-8" fmla="*/ 497146 h 497146"/>
              <a:gd name="connsiteX4-9" fmla="*/ 0 w 4932040"/>
              <a:gd name="connsiteY4-10" fmla="*/ 0 h 4971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932040" h="497146">
                <a:moveTo>
                  <a:pt x="0" y="0"/>
                </a:moveTo>
                <a:lnTo>
                  <a:pt x="4544113" y="0"/>
                </a:lnTo>
                <a:lnTo>
                  <a:pt x="4932040" y="497146"/>
                </a:lnTo>
                <a:lnTo>
                  <a:pt x="0" y="497146"/>
                </a:lnTo>
                <a:lnTo>
                  <a:pt x="0" y="0"/>
                </a:lnTo>
                <a:close/>
              </a:path>
            </a:pathLst>
          </a:custGeom>
          <a:solidFill>
            <a:srgbClr val="3C3C3C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53129"/>
            <a:ext cx="12192000" cy="54838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253129"/>
            <a:ext cx="10515600" cy="548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image" Target="../media/image5.png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7200" dirty="0">
                <a:latin typeface="+mj-lt"/>
                <a:ea typeface="+mj-ea"/>
              </a:rPr>
              <a:t>基于SpringBoot的在线购物商城</a:t>
            </a:r>
            <a:endParaRPr lang="en-US" altLang="zh-CN" sz="7200" dirty="0">
              <a:latin typeface="+mj-lt"/>
              <a:ea typeface="+mj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+mn-lt"/>
                <a:ea typeface="+mn-ea"/>
              </a:rPr>
              <a:t>设计理念</a:t>
            </a:r>
            <a:endParaRPr lang="zh-CN" altLang="en-US" sz="4400" dirty="0"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890" y="3211195"/>
            <a:ext cx="428244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在计算机网络，数据库和先进的开发平台上，利用现有的软件，配置一定的硬件，开发一个具有开放体系结构的、易扩充的、易维护的在线购物商城，方便了人们的生活，减少很多中间环节，满足人们对一些特殊商品的需求。</a:t>
            </a:r>
            <a:endParaRPr lang="zh-CN" altLang="en-US" sz="2400" b="1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lt"/>
                <a:ea typeface="+mj-ea"/>
              </a:rPr>
              <a:t>页面展示：1)用户登录</a:t>
            </a: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4" name="Picture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38225"/>
            <a:ext cx="10515600" cy="51092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931545"/>
            <a:ext cx="10123805" cy="56426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71170" y="231140"/>
            <a:ext cx="3954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2)用户注册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4535" y="834390"/>
            <a:ext cx="7811135" cy="3642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35" y="2929255"/>
            <a:ext cx="7721600" cy="3509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30225" y="186055"/>
            <a:ext cx="3462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3)商城首页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085" y="231140"/>
            <a:ext cx="4283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4)搜索页面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-21474825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4565" y="960128"/>
            <a:ext cx="7005955" cy="54692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1805" y="246380"/>
            <a:ext cx="3924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5)详情页面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-21474825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2395" y="1244600"/>
            <a:ext cx="6064250" cy="47713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740" y="1079500"/>
            <a:ext cx="6506210" cy="49371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085" y="231140"/>
            <a:ext cx="4029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6)加入购物车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5245" y="1269365"/>
            <a:ext cx="7440295" cy="4800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835" y="1025525"/>
            <a:ext cx="7607300" cy="54489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30" y="245745"/>
            <a:ext cx="3581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7)订单查看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6630" y="1049201"/>
            <a:ext cx="7983682" cy="540987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131" y="1166103"/>
            <a:ext cx="7942020" cy="5328299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H_Others_8"/>
          <p:cNvSpPr/>
          <p:nvPr>
            <p:custDataLst>
              <p:tags r:id="rId1"/>
            </p:custDataLst>
          </p:nvPr>
        </p:nvSpPr>
        <p:spPr>
          <a:xfrm>
            <a:off x="749935" y="1064260"/>
            <a:ext cx="2875915" cy="63881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>
                <a:solidFill>
                  <a:schemeClr val="bg2">
                    <a:lumMod val="75000"/>
                  </a:schemeClr>
                </a:solidFill>
                <a:sym typeface="+mn-ea"/>
              </a:rPr>
              <a:t>开发技术和平台</a:t>
            </a:r>
            <a:endParaRPr lang="zh-CN" altLang="en-US" sz="280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6" name="MH_Number_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81384" y="2787201"/>
            <a:ext cx="294817" cy="59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 fontScale="92500" lnSpcReduction="10000"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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D5BDAF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40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2180" y="1578610"/>
            <a:ext cx="1005840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  开发技术Springboot、Mybatis、jquery、bootstrap、js </a:t>
            </a:r>
            <a:endParaRPr lang="zh-CN" altLang="en-US" sz="2400"/>
          </a:p>
          <a:p>
            <a:r>
              <a:rPr lang="zh-CN" altLang="en-US" sz="2400"/>
              <a:t>  开发平台 PC win10. Mac OS </a:t>
            </a:r>
            <a:endParaRPr lang="zh-CN" altLang="en-US" sz="2400"/>
          </a:p>
          <a:p>
            <a:r>
              <a:rPr lang="zh-CN" altLang="en-US" sz="2400"/>
              <a:t>  开发环境IntelliJ Idea、Navicat Premium、Java8 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3200">
                <a:solidFill>
                  <a:schemeClr val="bg2">
                    <a:lumMod val="75000"/>
                  </a:schemeClr>
                </a:solidFill>
              </a:rPr>
              <a:t>优化设计模型</a:t>
            </a:r>
            <a:endParaRPr lang="zh-CN" altLang="en-US" sz="2400"/>
          </a:p>
          <a:p>
            <a:r>
              <a:rPr lang="zh-CN" altLang="en-US" sz="2400"/>
              <a:t>       本项目使用maven管理项目、spring-boot框架、以及mybatis框架，它们的优点很明显，封装好了了框架级别的API，并且mybatis能自动生成实体类和关系型数据库的Mapper映射类。在后期若有扩大项目规模的意向，再基于对相关业务技术的了解下进行重构优化。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9940" y="998219"/>
            <a:ext cx="6907300" cy="5426331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1130" y="922655"/>
            <a:ext cx="7183120" cy="56495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0085" y="224774"/>
            <a:ext cx="3163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8)后台管理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625" y="1155065"/>
            <a:ext cx="9149715" cy="48748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935" y="1354455"/>
            <a:ext cx="8970645" cy="44615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680" y="1379855"/>
            <a:ext cx="8790305" cy="46799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1170" y="260985"/>
            <a:ext cx="413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9)添加商品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3535" y="1416783"/>
            <a:ext cx="8764262" cy="455943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005" y="213756"/>
            <a:ext cx="432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分工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3159" y="2220686"/>
            <a:ext cx="1156656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需求分析、概要设计：杨耀武、陈兆雷</a:t>
            </a:r>
            <a:endParaRPr lang="en-US" altLang="zh-CN" sz="2400" dirty="0"/>
          </a:p>
          <a:p>
            <a:r>
              <a:rPr lang="zh-CN" altLang="en-US" sz="2400" dirty="0"/>
              <a:t>数据库设计、页面美化：朱莹</a:t>
            </a:r>
            <a:endParaRPr lang="en-US" altLang="zh-CN" sz="2400" dirty="0"/>
          </a:p>
          <a:p>
            <a:r>
              <a:rPr lang="zh-CN" altLang="en-US" sz="2400" dirty="0"/>
              <a:t>详细设计：王宇、相同同</a:t>
            </a:r>
            <a:endParaRPr lang="en-US" altLang="zh-CN" sz="2400" dirty="0"/>
          </a:p>
          <a:p>
            <a:r>
              <a:rPr lang="zh-CN" altLang="en-US" sz="2400" dirty="0"/>
              <a:t>测试、文档撰写：赵超</a:t>
            </a:r>
            <a:endParaRPr lang="en-US" altLang="zh-CN" sz="2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609778" y="-204706"/>
            <a:ext cx="7120996" cy="1632821"/>
          </a:xfrm>
        </p:spPr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6720" y="1068705"/>
            <a:ext cx="11338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  通过这次实训，通过需求分析，学习并运用</a:t>
            </a:r>
            <a:r>
              <a:rPr lang="en-US" altLang="zh-CN" sz="2400" dirty="0"/>
              <a:t>MVC</a:t>
            </a:r>
            <a:r>
              <a:rPr lang="zh-CN" altLang="en-US" sz="2400" dirty="0"/>
              <a:t>框架、</a:t>
            </a:r>
            <a:r>
              <a:rPr lang="en-US" altLang="zh-CN" sz="2400" dirty="0"/>
              <a:t>Spring boot</a:t>
            </a:r>
            <a:r>
              <a:rPr lang="zh-CN" altLang="en-US" sz="2400" dirty="0"/>
              <a:t>以及</a:t>
            </a:r>
            <a:r>
              <a:rPr lang="en-US" altLang="zh-CN" sz="2400" dirty="0" err="1"/>
              <a:t>Mybatis</a:t>
            </a:r>
            <a:r>
              <a:rPr lang="zh-CN" altLang="en-US" sz="2400" dirty="0"/>
              <a:t>框架，用</a:t>
            </a:r>
            <a:r>
              <a:rPr lang="en-US" altLang="zh-CN" sz="2400" dirty="0"/>
              <a:t>Maven</a:t>
            </a:r>
            <a:r>
              <a:rPr lang="zh-CN" altLang="en-US" sz="2400"/>
              <a:t>管理项目，设计</a:t>
            </a:r>
            <a:r>
              <a:rPr lang="zh-CN" altLang="en-US" sz="2400" dirty="0"/>
              <a:t>并完成了在线购物商城。了解了</a:t>
            </a:r>
            <a:r>
              <a:rPr lang="en-US" altLang="zh-CN" sz="2400" dirty="0"/>
              <a:t>Spring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Mybatis</a:t>
            </a:r>
            <a:r>
              <a:rPr lang="zh-CN" altLang="en-US" sz="2400" dirty="0"/>
              <a:t>的优势以及对</a:t>
            </a:r>
            <a:r>
              <a:rPr lang="en-US" altLang="zh-CN" sz="2400" dirty="0" err="1"/>
              <a:t>Mysql</a:t>
            </a:r>
            <a:r>
              <a:rPr lang="zh-CN" altLang="en-US" sz="2400" dirty="0"/>
              <a:t>数据的操作，更加清晰理解程序的架构和运行机制，增强了我们的学习能力，动手能力，团队协作和实践能力。为以后的工作学习积累的宝贵的经验。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latin typeface="+mj-lt"/>
                <a:ea typeface="+mj-ea"/>
              </a:rPr>
              <a:t>THANKS</a:t>
            </a:r>
            <a:endParaRPr lang="en-US" altLang="zh-CN">
              <a:latin typeface="+mj-lt"/>
              <a:ea typeface="+mj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830165"/>
            <a:ext cx="12191999" cy="170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Spring Boot</a:t>
            </a:r>
            <a:r>
              <a:rPr lang="zh-CN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相比于</a:t>
            </a:r>
            <a:r>
              <a:rPr lang="en-US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spring-</a:t>
            </a:r>
            <a:r>
              <a:rPr lang="en-US" altLang="zh-CN" kern="100" dirty="0" err="1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mvc</a:t>
            </a:r>
            <a:r>
              <a:rPr lang="zh-CN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封装了很多常用的依赖，并且内置了</a:t>
            </a:r>
            <a:r>
              <a:rPr lang="en-US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tomcat</a:t>
            </a:r>
            <a:r>
              <a:rPr lang="zh-CN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容器，启动生成的</a:t>
            </a:r>
            <a:r>
              <a:rPr lang="en-US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jar</a:t>
            </a:r>
            <a:r>
              <a:rPr lang="zh-CN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包即可启动项目，也是目前流行的微服务常用框架。，其设计目的是用来简化新</a:t>
            </a:r>
            <a:r>
              <a:rPr lang="en-US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Spring</a:t>
            </a:r>
            <a:r>
              <a:rPr lang="zh-CN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应用的初始搭建以及开发过程。该框架使用了特定的方式来进行配置，从而使开发人员不再需要定义样板化的配置。用我的话来理解，就是</a:t>
            </a:r>
            <a:r>
              <a:rPr lang="en-US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spring boot</a:t>
            </a:r>
            <a:r>
              <a:rPr lang="zh-CN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其实不是什么新的框架，它默认配置了很多框架的使用方式，就像</a:t>
            </a:r>
            <a:r>
              <a:rPr lang="en-US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maven</a:t>
            </a:r>
            <a:r>
              <a:rPr lang="zh-CN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整合了所有的</a:t>
            </a:r>
            <a:r>
              <a:rPr lang="en-US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jar</a:t>
            </a:r>
            <a:r>
              <a:rPr lang="zh-CN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包，</a:t>
            </a:r>
            <a:r>
              <a:rPr lang="en-US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spring boot</a:t>
            </a:r>
            <a:r>
              <a:rPr lang="zh-CN" altLang="zh-CN" kern="100" dirty="0"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整合了所有的框架。</a:t>
            </a:r>
            <a:endParaRPr lang="zh-CN" altLang="zh-CN" kern="100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753611-20170420153625821-31724858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06" y="2537043"/>
            <a:ext cx="6407785" cy="39439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-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690" y="205740"/>
            <a:ext cx="9234805" cy="64204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/>
        </p:nvGraphicFramePr>
        <p:xfrm>
          <a:off x="419100" y="1926590"/>
          <a:ext cx="11338560" cy="434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6740"/>
                <a:gridCol w="5671820"/>
              </a:tblGrid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分析类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设计类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AddressController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“设计类”AddressController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“设计类”AdminController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CartController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“设计类”CartController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ChangeUserInfoController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“设计类”ChangeUserInfoController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FileController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“设计类”FileController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LoginController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“设计类”LoginController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MessageController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“设计类”MessageController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“设计类”OrderController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ProductController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“设计类”ProductController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RegisterController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“设计类”RegisterController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ShowProductController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“设计类”ShowProductController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556000" y="4355147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05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/>
            <a:r>
              <a:rPr lang="en-US" sz="1050" b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4095" y="1096645"/>
            <a:ext cx="63569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识别设计类</a:t>
            </a:r>
            <a:endParaRPr lang="zh-CN" altLang="en-US" sz="2400"/>
          </a:p>
          <a:p>
            <a:r>
              <a:rPr lang="zh-CN" altLang="en-US" sz="2400"/>
              <a:t>（1）将边界类映射的设计类：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4405" y="1156335"/>
            <a:ext cx="4342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（2）将控制类映射的设计类：</a:t>
            </a:r>
            <a:endParaRPr lang="zh-CN" altLang="en-US" sz="2400"/>
          </a:p>
        </p:txBody>
      </p:sp>
      <p:graphicFrame>
        <p:nvGraphicFramePr>
          <p:cNvPr id="3" name="表格 2"/>
          <p:cNvGraphicFramePr/>
          <p:nvPr/>
        </p:nvGraphicFramePr>
        <p:xfrm>
          <a:off x="456565" y="1769745"/>
          <a:ext cx="11279505" cy="4177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165"/>
                <a:gridCol w="5641340"/>
              </a:tblGrid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分析类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设计类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AddressService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“设计类”AddressService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CartService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“设计类”CartService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CategoryService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“设计类”CategoryService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ChangeUserInfoService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“设计类”ChangeUserInfoService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CommenService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“设计类”CommenService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CustomUserDetailsService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“设计类”CustomUserDetailsService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FileService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“设计类”FileService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ManagerService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“设计类”ManagerService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MessageService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“设计类”MessageService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“设计类”OrderService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ProductService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“设计类”ProductService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RegisterService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“设计类”RegisterService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5940" y="335280"/>
            <a:ext cx="4044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（3）将实体类映射的设计类：</a:t>
            </a:r>
            <a:endParaRPr lang="zh-CN" altLang="en-US" sz="2400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754380" y="927100"/>
          <a:ext cx="10683875" cy="5591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0350"/>
                <a:gridCol w="5343525"/>
              </a:tblGrid>
              <a:tr h="2578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分析类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设计类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Address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“设计类”Address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AddressExample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“设计类”AddressExample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Cart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“设计类”Cart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CartExample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“设计类”CartExample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Comment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“设计类”Comment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CommentExample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“设计类”CommentExample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FirstCategory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“设计类”FirstCategory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FirstCategoryExample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“设计类”FirstCategoryExample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Image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“设计类”Image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ImageExample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“设计类”ImageExample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Message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“设计类”Message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MessageExample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“设计类”MessageExample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“设计类”Order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“设计类”OrderExample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OrderItem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“设计类”OrderItem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OrderItemExample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“设计类”OrderItemExample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OrderItemKey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“设计类”OrderItemKey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Product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“设计类”Product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ProductExample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“设计类”ProductExample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ProductWithImage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“设计类”ProductWithImage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SecondCategory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“设计类”SecondCategory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SecondCategoryExample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“设计类”SecondCategoryExample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SecurityUser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“设计类”SecurityUser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“设计类”User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“设计类”UserExample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空心弧 2"/>
          <p:cNvSpPr/>
          <p:nvPr>
            <p:custDataLst>
              <p:tags r:id="rId1"/>
            </p:custDataLst>
          </p:nvPr>
        </p:nvSpPr>
        <p:spPr bwMode="auto">
          <a:xfrm rot="10800000">
            <a:off x="5191987" y="2143820"/>
            <a:ext cx="2020680" cy="3437195"/>
          </a:xfrm>
          <a:custGeom>
            <a:avLst/>
            <a:gdLst/>
            <a:ahLst/>
            <a:cxnLst/>
            <a:rect l="l" t="t" r="r" b="b"/>
            <a:pathLst>
              <a:path w="2179320" h="3707929">
                <a:moveTo>
                  <a:pt x="1452521" y="3707929"/>
                </a:moveTo>
                <a:cubicBezTo>
                  <a:pt x="941492" y="3617872"/>
                  <a:pt x="490452" y="3304274"/>
                  <a:pt x="229263" y="2843787"/>
                </a:cubicBezTo>
                <a:cubicBezTo>
                  <a:pt x="-83392" y="2292562"/>
                  <a:pt x="-75789" y="1615862"/>
                  <a:pt x="249172" y="1071801"/>
                </a:cubicBezTo>
                <a:cubicBezTo>
                  <a:pt x="562264" y="547612"/>
                  <a:pt x="1123437" y="224431"/>
                  <a:pt x="1730680" y="214954"/>
                </a:cubicBezTo>
                <a:lnTo>
                  <a:pt x="1730680" y="0"/>
                </a:lnTo>
                <a:lnTo>
                  <a:pt x="2179320" y="553317"/>
                </a:lnTo>
                <a:lnTo>
                  <a:pt x="1730680" y="1059182"/>
                </a:lnTo>
                <a:lnTo>
                  <a:pt x="1730680" y="829708"/>
                </a:lnTo>
                <a:cubicBezTo>
                  <a:pt x="1338918" y="837704"/>
                  <a:pt x="977861" y="1047633"/>
                  <a:pt x="775616" y="1386239"/>
                </a:cubicBezTo>
                <a:cubicBezTo>
                  <a:pt x="563800" y="1740869"/>
                  <a:pt x="558844" y="2181955"/>
                  <a:pt x="762639" y="2541255"/>
                </a:cubicBezTo>
                <a:cubicBezTo>
                  <a:pt x="919646" y="2818065"/>
                  <a:pt x="1181902" y="3013444"/>
                  <a:pt x="1483264" y="3087330"/>
                </a:cubicBezTo>
                <a:lnTo>
                  <a:pt x="1203181" y="3402653"/>
                </a:lnTo>
                <a:close/>
              </a:path>
            </a:pathLst>
          </a:custGeom>
          <a:solidFill>
            <a:schemeClr val="accent5">
              <a:lumMod val="9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b"/>
          <a:lstStyle/>
          <a:p>
            <a:pPr algn="ctr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9" name="空心弧 2"/>
          <p:cNvSpPr/>
          <p:nvPr>
            <p:custDataLst>
              <p:tags r:id="rId2"/>
            </p:custDataLst>
          </p:nvPr>
        </p:nvSpPr>
        <p:spPr bwMode="auto">
          <a:xfrm>
            <a:off x="3947988" y="1919624"/>
            <a:ext cx="2018497" cy="3437195"/>
          </a:xfrm>
          <a:custGeom>
            <a:avLst/>
            <a:gdLst/>
            <a:ahLst/>
            <a:cxnLst/>
            <a:rect l="l" t="t" r="r" b="b"/>
            <a:pathLst>
              <a:path w="2179320" h="3707929">
                <a:moveTo>
                  <a:pt x="1730680" y="0"/>
                </a:moveTo>
                <a:lnTo>
                  <a:pt x="2179320" y="553317"/>
                </a:lnTo>
                <a:lnTo>
                  <a:pt x="1730680" y="1059182"/>
                </a:lnTo>
                <a:lnTo>
                  <a:pt x="1730680" y="829708"/>
                </a:lnTo>
                <a:cubicBezTo>
                  <a:pt x="1338918" y="837704"/>
                  <a:pt x="977861" y="1047633"/>
                  <a:pt x="775616" y="1386239"/>
                </a:cubicBezTo>
                <a:cubicBezTo>
                  <a:pt x="563800" y="1740869"/>
                  <a:pt x="558844" y="2181955"/>
                  <a:pt x="762639" y="2541255"/>
                </a:cubicBezTo>
                <a:cubicBezTo>
                  <a:pt x="919646" y="2818065"/>
                  <a:pt x="1181902" y="3013445"/>
                  <a:pt x="1483264" y="3087330"/>
                </a:cubicBezTo>
                <a:lnTo>
                  <a:pt x="1203181" y="3402653"/>
                </a:lnTo>
                <a:lnTo>
                  <a:pt x="1452521" y="3707929"/>
                </a:lnTo>
                <a:cubicBezTo>
                  <a:pt x="941492" y="3617872"/>
                  <a:pt x="490452" y="3304274"/>
                  <a:pt x="229263" y="2843787"/>
                </a:cubicBezTo>
                <a:cubicBezTo>
                  <a:pt x="-83392" y="2292562"/>
                  <a:pt x="-75789" y="1615862"/>
                  <a:pt x="249172" y="1071801"/>
                </a:cubicBezTo>
                <a:cubicBezTo>
                  <a:pt x="562264" y="547612"/>
                  <a:pt x="1123437" y="224431"/>
                  <a:pt x="1730680" y="214954"/>
                </a:cubicBezTo>
                <a:close/>
              </a:path>
            </a:pathLst>
          </a:custGeom>
          <a:solidFill>
            <a:schemeClr val="accent5">
              <a:lumMod val="9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900">
              <a:solidFill>
                <a:srgbClr val="4D4D4D"/>
              </a:solidFill>
            </a:endParaRPr>
          </a:p>
        </p:txBody>
      </p:sp>
      <p:sp>
        <p:nvSpPr>
          <p:cNvPr id="30724" name="文本框 1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736766" y="2144044"/>
            <a:ext cx="4009333" cy="25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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D5BDAF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普通用户：（1）注册（2）登录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（3）个人信息管理（4）收获地址管理（5）消息通知（6）购物车功能（7）付款（8）浏览商品（9）搜索商品（10）查看商品信息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0725" name="文本框 1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59085" y="2161240"/>
            <a:ext cx="2688902" cy="25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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D5BDAF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管理员：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（1）登录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（2）用户管理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（3）订单管理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（4）商品管理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838200" y="234080"/>
            <a:ext cx="10515600" cy="581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buNone/>
              <a:defRPr sz="2800" b="1" i="0" baseline="0">
                <a:solidFill>
                  <a:srgbClr val="FFFFFF"/>
                </a:solidFill>
                <a:effectLst/>
                <a:ea typeface="黑体" panose="02010609060101010101" pitchFamily="49" charset="-122"/>
                <a:cs typeface="+mj-cs"/>
              </a:defRPr>
            </a:lvl1pPr>
          </a:lstStyle>
          <a:p>
            <a:endParaRPr lang="zh-CN" altLang="en-US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2510" y="3409950"/>
            <a:ext cx="1432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2">
                    <a:lumMod val="75000"/>
                  </a:schemeClr>
                </a:solidFill>
              </a:rPr>
              <a:t>功能</a:t>
            </a:r>
            <a:endParaRPr lang="zh-CN" altLang="en-US" sz="3600" b="1">
              <a:solidFill>
                <a:schemeClr val="bg2">
                  <a:lumMod val="75000"/>
                </a:schemeClr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257" y="213756"/>
            <a:ext cx="394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重点解决问题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257" y="1957210"/>
            <a:ext cx="11471564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dirty="0"/>
          </a:p>
          <a:p>
            <a:pPr lvl="0"/>
            <a:r>
              <a:rPr lang="en-US" altLang="zh-CN" dirty="0"/>
              <a:t>1.</a:t>
            </a:r>
            <a:r>
              <a:rPr lang="zh-CN" altLang="zh-CN" dirty="0"/>
              <a:t>接受：管理员和用户登录信息；</a:t>
            </a:r>
            <a:endParaRPr lang="zh-CN" altLang="zh-CN" dirty="0"/>
          </a:p>
          <a:p>
            <a:pPr lvl="0"/>
            <a:endParaRPr lang="zh-CN" altLang="zh-CN" dirty="0"/>
          </a:p>
          <a:p>
            <a:pPr lvl="0"/>
            <a:r>
              <a:rPr lang="en-US" altLang="zh-CN" dirty="0"/>
              <a:t>2.</a:t>
            </a:r>
            <a:r>
              <a:rPr lang="zh-CN" altLang="zh-CN" dirty="0"/>
              <a:t>输出：订单信息、信息通知、商品信息；</a:t>
            </a:r>
            <a:endParaRPr lang="zh-CN" altLang="zh-CN" dirty="0"/>
          </a:p>
          <a:p>
            <a:pPr lvl="0"/>
            <a:endParaRPr lang="zh-CN" altLang="zh-CN" dirty="0"/>
          </a:p>
          <a:p>
            <a:pPr lvl="0"/>
            <a:r>
              <a:rPr lang="en-US" altLang="zh-CN" dirty="0"/>
              <a:t>3.</a:t>
            </a:r>
            <a:r>
              <a:rPr lang="zh-CN" altLang="zh-CN" dirty="0"/>
              <a:t>判断信息的正误并采取相应的处理步骤；</a:t>
            </a:r>
            <a:endParaRPr lang="zh-CN" altLang="zh-CN" dirty="0"/>
          </a:p>
          <a:p>
            <a:pPr lvl="0"/>
            <a:endParaRPr lang="zh-CN" altLang="zh-CN" dirty="0"/>
          </a:p>
          <a:p>
            <a:pPr lvl="0"/>
            <a:r>
              <a:rPr lang="en-US" altLang="zh-CN" dirty="0"/>
              <a:t>4.</a:t>
            </a:r>
            <a:r>
              <a:rPr lang="zh-CN" altLang="zh-CN" dirty="0"/>
              <a:t>进行数据库的查询、修改工作；</a:t>
            </a:r>
            <a:endParaRPr lang="zh-CN" altLang="zh-CN" dirty="0"/>
          </a:p>
          <a:p>
            <a:pPr lvl="0"/>
            <a:endParaRPr lang="zh-CN" altLang="zh-CN" dirty="0"/>
          </a:p>
          <a:p>
            <a:pPr lvl="0"/>
            <a:r>
              <a:rPr lang="en-US" altLang="zh-CN" dirty="0"/>
              <a:t>5.</a:t>
            </a:r>
            <a:r>
              <a:rPr lang="zh-CN" altLang="zh-CN" dirty="0"/>
              <a:t>接受并判断错误，输出相应的出错消息；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0410152701"/>
  <p:tag name="MH_LIBRARY" val="CONTENTS"/>
  <p:tag name="MH_TYPE" val="OTHERS"/>
  <p:tag name="MH_ORDER" val="NUMBER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9"/>
  <p:tag name="KSO_WM_UNIT_TYPE" val="q_i"/>
  <p:tag name="KSO_WM_UNIT_INDEX" val="1_1"/>
  <p:tag name="KSO_WM_UNIT_ID" val="custom160429_22*q_i*1_1"/>
  <p:tag name="KSO_WM_UNIT_CLEAR" val="1"/>
  <p:tag name="KSO_WM_UNIT_LAYERLEVEL" val="1_1"/>
  <p:tag name="KSO_WM_DIAGRAM_GROUP_CODE" val="q1-1"/>
  <p:tag name="KSO_WM_UNIT_FILL_FORE_SCHEMECOLOR_INDEX" val="9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9"/>
  <p:tag name="KSO_WM_UNIT_TYPE" val="q_i"/>
  <p:tag name="KSO_WM_UNIT_INDEX" val="1_2"/>
  <p:tag name="KSO_WM_UNIT_ID" val="custom160429_22*q_i*1_2"/>
  <p:tag name="KSO_WM_UNIT_CLEAR" val="1"/>
  <p:tag name="KSO_WM_UNIT_LAYERLEVEL" val="1_1"/>
  <p:tag name="KSO_WM_DIAGRAM_GROUP_CODE" val="q1-1"/>
  <p:tag name="KSO_WM_UNIT_FILL_FORE_SCHEMECOLOR_INDEX" val="9"/>
  <p:tag name="KSO_WM_UNI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9"/>
  <p:tag name="KSO_WM_UNIT_TYPE" val="q_h_f"/>
  <p:tag name="KSO_WM_UNIT_INDEX" val="1_2_1"/>
  <p:tag name="KSO_WM_UNIT_ID" val="custom160429_22*q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q1-1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9"/>
  <p:tag name="KSO_WM_UNIT_TYPE" val="q_h_f"/>
  <p:tag name="KSO_WM_UNIT_INDEX" val="1_1_1"/>
  <p:tag name="KSO_WM_UNIT_ID" val="custom160429_22*q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q1-1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9"/>
  <p:tag name="KSO_WM_UNIT_TYPE" val="a"/>
  <p:tag name="KSO_WM_UNIT_INDEX" val="1"/>
  <p:tag name="KSO_WM_UNIT_ID" val="custom160429_22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29"/>
</p:tagLst>
</file>

<file path=ppt/tags/tag20.xml><?xml version="1.0" encoding="utf-8"?>
<p:tagLst xmlns:p="http://schemas.openxmlformats.org/presentationml/2006/main">
  <p:tag name="KSO_WM_TEMPLATE_CATEGORY" val="custom"/>
  <p:tag name="KSO_WM_TEMPLATE_INDEX" val="160429"/>
  <p:tag name="KSO_WM_TAG_VERSION" val="1.0"/>
  <p:tag name="KSO_WM_SLIDE_ID" val="custom160429_22"/>
  <p:tag name="KSO_WM_SLIDE_INDEX" val="22"/>
  <p:tag name="KSO_WM_SLIDE_ITEM_CNT" val="2"/>
  <p:tag name="KSO_WM_SLIDE_LAYOUT" val="a_q"/>
  <p:tag name="KSO_WM_SLIDE_LAYOUT_CNT" val="1_1"/>
  <p:tag name="KSO_WM_SLIDE_TYPE" val="text"/>
  <p:tag name="KSO_WM_BEAUTIFY_FLAG" val="#wm#"/>
  <p:tag name="KSO_WM_SLIDE_POSITION" val="193*178"/>
  <p:tag name="KSO_WM_SLIDE_SIZE" val="575*233"/>
  <p:tag name="KSO_WM_DIAGRAM_GROUP_CODE" val="q1-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9"/>
  <p:tag name="KSO_WM_UNIT_TYPE" val="a"/>
  <p:tag name="KSO_WM_UNIT_INDEX" val="1"/>
  <p:tag name="KSO_WM_UNIT_ID" val="custom160429_2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.xml><?xml version="1.0" encoding="utf-8"?>
<p:tagLst xmlns:p="http://schemas.openxmlformats.org/presentationml/2006/main">
  <p:tag name="KSO_WM_TEMPLATE_CATEGORY" val="custom"/>
  <p:tag name="KSO_WM_TEMPLATE_INDEX" val="160429"/>
  <p:tag name="KSO_WM_TAG_VERSION" val="1.0"/>
  <p:tag name="KSO_WM_SLIDE_ID" val="custom16042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79"/>
  <p:tag name="KSO_WM_SLIDE_SIZE" val="828*407"/>
</p:tagLst>
</file>

<file path=ppt/tags/tag23.xml><?xml version="1.0" encoding="utf-8"?>
<p:tagLst xmlns:p="http://schemas.openxmlformats.org/presentationml/2006/main">
  <p:tag name="MH" val="20150410152701"/>
  <p:tag name="MH_LIBRARY" val="CONTENTS"/>
  <p:tag name="MH_AUTOCOLOR" val="TRUE"/>
  <p:tag name="MH_TYPE" val="CONTENTS"/>
  <p:tag name="KSO_WM_TEMPLATE_CATEGORY" val="custom"/>
  <p:tag name="KSO_WM_TEMPLATE_INDEX" val="160429"/>
  <p:tag name="KSO_WM_TAG_VERSION" val="1.0"/>
  <p:tag name="KSO_WM_SLIDE_ID" val="custom160429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4.xml><?xml version="1.0" encoding="utf-8"?>
<p:tagLst xmlns:p="http://schemas.openxmlformats.org/presentationml/2006/main">
  <p:tag name="MH" val="20150410152701"/>
  <p:tag name="MH_LIBRARY" val="CONTENTS"/>
  <p:tag name="MH_AUTOCOLOR" val="TRUE"/>
  <p:tag name="MH_TYPE" val="CONTENTS"/>
  <p:tag name="KSO_WM_TEMPLATE_CATEGORY" val="custom"/>
  <p:tag name="KSO_WM_TEMPLATE_INDEX" val="160429"/>
  <p:tag name="KSO_WM_TAG_VERSION" val="1.0"/>
  <p:tag name="KSO_WM_SLIDE_ID" val="custom160429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5.xml><?xml version="1.0" encoding="utf-8"?>
<p:tagLst xmlns:p="http://schemas.openxmlformats.org/presentationml/2006/main">
  <p:tag name="MH" val="20150410152701"/>
  <p:tag name="MH_LIBRARY" val="CONTENTS"/>
  <p:tag name="MH_AUTOCOLOR" val="TRUE"/>
  <p:tag name="MH_TYPE" val="CONTENTS"/>
  <p:tag name="KSO_WM_TEMPLATE_CATEGORY" val="custom"/>
  <p:tag name="KSO_WM_TEMPLATE_INDEX" val="160429"/>
  <p:tag name="KSO_WM_TAG_VERSION" val="1.0"/>
  <p:tag name="KSO_WM_SLIDE_ID" val="custom160429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6.xml><?xml version="1.0" encoding="utf-8"?>
<p:tagLst xmlns:p="http://schemas.openxmlformats.org/presentationml/2006/main">
  <p:tag name="MH" val="20150410152701"/>
  <p:tag name="MH_LIBRARY" val="CONTENTS"/>
  <p:tag name="MH_AUTOCOLOR" val="TRUE"/>
  <p:tag name="MH_TYPE" val="CONTENTS"/>
  <p:tag name="KSO_WM_TEMPLATE_CATEGORY" val="custom"/>
  <p:tag name="KSO_WM_TEMPLATE_INDEX" val="160429"/>
  <p:tag name="KSO_WM_TAG_VERSION" val="1.0"/>
  <p:tag name="KSO_WM_SLIDE_ID" val="custom160429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7.xml><?xml version="1.0" encoding="utf-8"?>
<p:tagLst xmlns:p="http://schemas.openxmlformats.org/presentationml/2006/main">
  <p:tag name="MH" val="20150410152701"/>
  <p:tag name="MH_LIBRARY" val="CONTENTS"/>
  <p:tag name="MH_AUTOCOLOR" val="TRUE"/>
  <p:tag name="MH_TYPE" val="CONTENTS"/>
  <p:tag name="KSO_WM_TEMPLATE_CATEGORY" val="custom"/>
  <p:tag name="KSO_WM_TEMPLATE_INDEX" val="160429"/>
  <p:tag name="KSO_WM_TAG_VERSION" val="1.0"/>
  <p:tag name="KSO_WM_SLIDE_ID" val="custom160429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29.xml><?xml version="1.0" encoding="utf-8"?>
<p:tagLst xmlns:p="http://schemas.openxmlformats.org/presentationml/2006/main">
  <p:tag name="MH" val="20150410152701"/>
  <p:tag name="MH_LIBRARY" val="CONTENTS"/>
  <p:tag name="MH_AUTOCOLOR" val="TRUE"/>
  <p:tag name="MH_TYPE" val="CONTENTS"/>
  <p:tag name="KSO_WM_TEMPLATE_CATEGORY" val="custom"/>
  <p:tag name="KSO_WM_TEMPLATE_INDEX" val="160429"/>
  <p:tag name="KSO_WM_TAG_VERSION" val="1.0"/>
  <p:tag name="KSO_WM_SLIDE_ID" val="custom160429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429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160429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9"/>
  <p:tag name="KSO_WM_UNIT_TYPE" val="a"/>
  <p:tag name="KSO_WM_UNIT_INDEX" val="1"/>
  <p:tag name="KSO_WM_UNIT_ID" val="custom160429_28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" val="THANKS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9"/>
  <p:tag name="KSO_WM_UNIT_TYPE" val="a"/>
  <p:tag name="KSO_WM_UNIT_INDEX" val="1"/>
  <p:tag name="KSO_WM_UNIT_ID" val="custom160429_1*a*1"/>
  <p:tag name="KSO_WM_UNIT_CLEAR" val="1"/>
  <p:tag name="KSO_WM_UNIT_LAYERLEVEL" val="1"/>
  <p:tag name="KSO_WM_UNIT_VALUE" val="6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0.xml><?xml version="1.0" encoding="utf-8"?>
<p:tagLst xmlns:p="http://schemas.openxmlformats.org/presentationml/2006/main">
  <p:tag name="KSO_WM_TEMPLATE_CATEGORY" val="custom"/>
  <p:tag name="KSO_WM_TEMPLATE_INDEX" val="160429"/>
  <p:tag name="KSO_WM_TAG_VERSION" val="1.0"/>
  <p:tag name="KSO_WM_SLIDE_ID" val="custom160429_28"/>
  <p:tag name="KSO_WM_SLIDE_INDEX" val="28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9"/>
  <p:tag name="KSO_WM_UNIT_TYPE" val="b"/>
  <p:tag name="KSO_WM_UNIT_INDEX" val="1"/>
  <p:tag name="KSO_WM_UNIT_ID" val="custom160429_1*b*1"/>
  <p:tag name="KSO_WM_UNIT_CLEAR" val="1"/>
  <p:tag name="KSO_WM_UNIT_LAYERLEVEL" val="1"/>
  <p:tag name="KSO_WM_UNIT_VALUE" val="9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p="http://schemas.openxmlformats.org/presentationml/2006/main">
  <p:tag name="KSO_WM_TEMPLATE_CATEGORY" val="custom"/>
  <p:tag name="KSO_WM_TEMPLATE_INDEX" val="160429"/>
  <p:tag name="KSO_WM_TAG_VERSION" val="1.0"/>
  <p:tag name="KSO_WM_SLIDE_ID" val="custom160429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EMPLATE_THUMBS_INDEX" val="1、9、12、16、21、23、27、28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9"/>
  <p:tag name="MH" val="20150410152701"/>
  <p:tag name="MH_LIBRARY" val="CONTENTS"/>
  <p:tag name="MH_TYPE" val="OTHERS"/>
  <p:tag name="KSO_WM_UNIT_TYPE" val="a"/>
  <p:tag name="KSO_WM_UNIT_INDEX" val="1"/>
  <p:tag name="KSO_WM_UNIT_ID" val="custom160429_8*a*1"/>
  <p:tag name="KSO_WM_UNIT_CLEAR" val="1"/>
  <p:tag name="KSO_WM_UNIT_LAYERLEVEL" val="1"/>
  <p:tag name="KSO_WM_UNIT_VALUE" val="3"/>
  <p:tag name="KSO_WM_UNIT_ISCONTENTSTITLE" val="1"/>
  <p:tag name="KSO_WM_UNIT_HIGHLIGHT" val="0"/>
  <p:tag name="KSO_WM_UNIT_COMPATIBLE" val="0"/>
  <p:tag name="KSO_WM_UNIT_PRESET_TEXT" val="目录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9"/>
  <p:tag name="MH" val="20150410152701"/>
  <p:tag name="MH_LIBRARY" val="CONTENTS"/>
  <p:tag name="MH_TYPE" val="NUMBER"/>
  <p:tag name="MH_ORDER" val="3"/>
  <p:tag name="KSO_WM_UNIT_TYPE" val="l_i"/>
  <p:tag name="KSO_WM_UNIT_INDEX" val="1_3"/>
  <p:tag name="KSO_WM_UNIT_ID" val="custom160429_8*l_i*1_3"/>
  <p:tag name="KSO_WM_UNIT_CLEAR" val="1"/>
  <p:tag name="KSO_WM_UNIT_LAYERLEVEL" val="1_1"/>
  <p:tag name="KSO_WM_DIAGRAM_GROUP_CODE" val="l1-1"/>
  <p:tag name="KSO_WM_UNIT_TEXT_FILL_FORE_SCHEMECOLOR_INDEX" val="9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MH" val="20150410152701"/>
  <p:tag name="MH_LIBRARY" val="CONTENTS"/>
  <p:tag name="MH_AUTOCOLOR" val="TRUE"/>
  <p:tag name="MH_TYPE" val="CONTENTS"/>
  <p:tag name="KSO_WM_TEMPLATE_CATEGORY" val="custom"/>
  <p:tag name="KSO_WM_TEMPLATE_INDEX" val="160429"/>
  <p:tag name="KSO_WM_TAG_VERSION" val="1.0"/>
  <p:tag name="KSO_WM_SLIDE_ID" val="custom160429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heme/theme1.xml><?xml version="1.0" encoding="utf-8"?>
<a:theme xmlns:a="http://schemas.openxmlformats.org/drawingml/2006/main" name="A000120140530A99PPBG">
  <a:themeElements>
    <a:clrScheme name="vbnf">
      <a:dk1>
        <a:srgbClr val="3D3F41"/>
      </a:dk1>
      <a:lt1>
        <a:srgbClr val="FFFFFF"/>
      </a:lt1>
      <a:dk2>
        <a:srgbClr val="454749"/>
      </a:dk2>
      <a:lt2>
        <a:srgbClr val="EAF5FC"/>
      </a:lt2>
      <a:accent1>
        <a:srgbClr val="64606D"/>
      </a:accent1>
      <a:accent2>
        <a:srgbClr val="B99179"/>
      </a:accent2>
      <a:accent3>
        <a:srgbClr val="9994A6"/>
      </a:accent3>
      <a:accent4>
        <a:srgbClr val="CDB7CD"/>
      </a:accent4>
      <a:accent5>
        <a:srgbClr val="B9D9E7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2727</Words>
  <Application>WPS 演示</Application>
  <PresentationFormat>宽屏</PresentationFormat>
  <Paragraphs>286</Paragraphs>
  <Slides>28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黑体</vt:lpstr>
      <vt:lpstr>幼圆</vt:lpstr>
      <vt:lpstr>微软雅黑</vt:lpstr>
      <vt:lpstr>Arial Unicode MS</vt:lpstr>
      <vt:lpstr>Calibri</vt:lpstr>
      <vt:lpstr>Times New Roman</vt:lpstr>
      <vt:lpstr>A000120140530A99PPBG</vt:lpstr>
      <vt:lpstr>基于SpringBoot的在线购物商城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页面展示：1)用户登录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Summer</dc:creator>
  <cp:lastModifiedBy>勿斗灬俊森丶Steven</cp:lastModifiedBy>
  <cp:revision>18</cp:revision>
  <dcterms:created xsi:type="dcterms:W3CDTF">2017-07-04T10:20:00Z</dcterms:created>
  <dcterms:modified xsi:type="dcterms:W3CDTF">2019-01-13T05:21:29Z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